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64" r:id="rId6"/>
    <p:sldId id="260" r:id="rId7"/>
    <p:sldId id="263" r:id="rId8"/>
    <p:sldId id="258" r:id="rId9"/>
    <p:sldId id="259" r:id="rId10"/>
    <p:sldId id="271" r:id="rId11"/>
    <p:sldId id="272" r:id="rId12"/>
    <p:sldId id="273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3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3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0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92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6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3890C-1BD6-4E31-9864-32953A2D3062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CE4A9-F1AA-4D47-AECA-7109D536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1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03119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6" y="352809"/>
            <a:ext cx="10019048" cy="61523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1055716"/>
            <a:ext cx="159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Shifted climate within network</a:t>
            </a:r>
            <a:endParaRPr lang="en-US" sz="12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44931" y="2028305"/>
            <a:ext cx="374073" cy="4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9142" y="1640376"/>
            <a:ext cx="1596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Stable climate within network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5622" y="1407619"/>
            <a:ext cx="615142" cy="33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2508" y="0"/>
            <a:ext cx="1014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networks have most lakes shifting climate, but few networks relatively 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9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7" y="1076619"/>
            <a:ext cx="8714286" cy="470476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0318" y="286858"/>
            <a:ext cx="3137077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summary(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networks_geo$min_cut_lat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Min. 1st Qu. Median Mean 3rd Qu. Max. NA's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1.000 1.000 1.000 4.404 1.000 550.000 1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7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7" y="1076619"/>
            <a:ext cx="8714286" cy="470476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28916"/>
            <a:ext cx="3481722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summary(networks_geo_min10_cut_lat$min_cut_lat)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Min. 1st Qu. Median Mean 3rd Qu. Max.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1.000 1.000 1.000 1.486 1.000 10.000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8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78792"/>
            <a:ext cx="4033155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summary(</a:t>
            </a:r>
            <a:r>
              <a:rPr kumimoji="0" lang="en-US" altLang="en-US" sz="9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networks_geo$maxlat_dist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Min. 1st Qu. Median Mean 3rd Qu. Max. NA's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0.000031 0.015111 0.053374 0.289492 0.183529 12.031244 1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57" y="1076619"/>
            <a:ext cx="8714286" cy="4704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1985" y="2166773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/>
              <a:t>Outside the tropics</a:t>
            </a:r>
            <a:r>
              <a:rPr lang="en-US" sz="1400" b="1" i="1" dirty="0"/>
              <a:t>, average annual temperature declines on average 0.7°C for each degree of latitude in the Northern Hemisphere </a:t>
            </a:r>
            <a:r>
              <a:rPr lang="en-US" sz="1400" i="1" dirty="0"/>
              <a:t>and on average 0.5°C for each degree of latitude in the Southern </a:t>
            </a:r>
            <a:r>
              <a:rPr lang="en-US" sz="1400" i="1" dirty="0" smtClean="0"/>
              <a:t>Hemisphere. </a:t>
            </a:r>
            <a:r>
              <a:rPr lang="en-US" sz="1400" i="1" dirty="0"/>
              <a:t>With one degree of latitude equal to approximately 111 km, this translates to a decline of 1°C for every 150 km in the Northern Hemisphere and a decline of 1°C for every 197 km in the Southern Hemisphere</a:t>
            </a:r>
            <a:r>
              <a:rPr lang="en-US" sz="1400" i="1" dirty="0" smtClean="0"/>
              <a:t>.</a:t>
            </a:r>
          </a:p>
          <a:p>
            <a:r>
              <a:rPr lang="en-US" sz="1400" dirty="0" smtClean="0"/>
              <a:t>La </a:t>
            </a:r>
            <a:r>
              <a:rPr lang="en-US" sz="1400" dirty="0" err="1" smtClean="0"/>
              <a:t>Sorte</a:t>
            </a:r>
            <a:r>
              <a:rPr lang="en-US" sz="1400" dirty="0" smtClean="0"/>
              <a:t> et al. </a:t>
            </a:r>
            <a:r>
              <a:rPr lang="en-US" sz="1400" dirty="0"/>
              <a:t>(2014); </a:t>
            </a:r>
            <a:r>
              <a:rPr lang="en-US" sz="1400" dirty="0">
                <a:hlinkClick r:id="rId3"/>
              </a:rPr>
              <a:t>https://www.ncbi.nlm.nih.gov/pmc/articles/PMC4031198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90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0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0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6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8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5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7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12" t="17711" r="15136" b="10834"/>
          <a:stretch/>
        </p:blipFill>
        <p:spPr>
          <a:xfrm>
            <a:off x="3663449" y="225985"/>
            <a:ext cx="8257518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of lakes in each network that shifted </a:t>
            </a:r>
            <a:r>
              <a:rPr lang="en-US" dirty="0" err="1" smtClean="0"/>
              <a:t>Koppen</a:t>
            </a:r>
            <a:r>
              <a:rPr lang="en-US" dirty="0" smtClean="0"/>
              <a:t> climate class from 1981-2010 to 2071-2100 under RCP 8.5 (business as usual emissions)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6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28" t="17988" r="15322" b="11103"/>
          <a:stretch/>
        </p:blipFill>
        <p:spPr>
          <a:xfrm>
            <a:off x="3782290" y="332507"/>
            <a:ext cx="8304626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Proportion of lakes in each network that shifted </a:t>
            </a:r>
            <a:r>
              <a:rPr lang="en-US" dirty="0" err="1" smtClean="0"/>
              <a:t>Koppen</a:t>
            </a:r>
            <a:r>
              <a:rPr lang="en-US" dirty="0" smtClean="0"/>
              <a:t> climate class from 1981-2010 to 2071-2100 under RCP 4.5 (mitigated emissions)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4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00" y="376619"/>
            <a:ext cx="10000000" cy="61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2334" r="60076" b="5393"/>
          <a:stretch/>
        </p:blipFill>
        <p:spPr>
          <a:xfrm>
            <a:off x="5846135" y="4256117"/>
            <a:ext cx="6345865" cy="109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508" y="0"/>
            <a:ext cx="1014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Perhaps slight loss of climatic diversity within networks, but most networks have low climatic diversity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8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12" y="517770"/>
            <a:ext cx="10171428" cy="6238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193" y="207818"/>
            <a:ext cx="153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networks lost one climate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9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21" t="18331" r="15047" b="10078"/>
          <a:stretch/>
        </p:blipFill>
        <p:spPr>
          <a:xfrm>
            <a:off x="3591098" y="166253"/>
            <a:ext cx="8270237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unique </a:t>
            </a:r>
            <a:r>
              <a:rPr lang="en-US" dirty="0" err="1" smtClean="0"/>
              <a:t>Koppen</a:t>
            </a:r>
            <a:r>
              <a:rPr lang="en-US" dirty="0" smtClean="0"/>
              <a:t> climates in each network for historical period (1981-2010)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213" t="18188" r="15235" b="10812"/>
          <a:stretch/>
        </p:blipFill>
        <p:spPr>
          <a:xfrm>
            <a:off x="3649287" y="224443"/>
            <a:ext cx="8370916" cy="64849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764" y="665018"/>
            <a:ext cx="2693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unique </a:t>
            </a:r>
            <a:r>
              <a:rPr lang="en-US" dirty="0" err="1" smtClean="0"/>
              <a:t>Koppen</a:t>
            </a:r>
            <a:r>
              <a:rPr lang="en-US" dirty="0" smtClean="0"/>
              <a:t> climates in each network for RCP 8.5 2071-2100 (business as usual emissions)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1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90" y="476619"/>
            <a:ext cx="8847619" cy="5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9021" r="60568" b="8251"/>
          <a:stretch/>
        </p:blipFill>
        <p:spPr>
          <a:xfrm>
            <a:off x="5881717" y="4263040"/>
            <a:ext cx="6097182" cy="1106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509" y="0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remove MS river basin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3127" y="5691035"/>
            <a:ext cx="448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Networks 2, 34, 52 highly diverse climatically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95" y="619476"/>
            <a:ext cx="9523809" cy="56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509" y="0"/>
            <a:ext cx="615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remove MS river basin</a:t>
            </a:r>
          </a:p>
          <a:p>
            <a:r>
              <a:rPr lang="en-US" dirty="0" smtClean="0"/>
              <a:t>Do networks with more lakes have more/less stable climate?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8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300</Words>
  <Application>Microsoft Office PowerPoint</Application>
  <PresentationFormat>Widescreen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immccull@gmail.com</dc:creator>
  <cp:lastModifiedBy>immccull@gmail.com</cp:lastModifiedBy>
  <cp:revision>13</cp:revision>
  <dcterms:created xsi:type="dcterms:W3CDTF">2021-01-07T01:29:26Z</dcterms:created>
  <dcterms:modified xsi:type="dcterms:W3CDTF">2021-01-07T17:22:54Z</dcterms:modified>
</cp:coreProperties>
</file>